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506" r:id="rId3"/>
    <p:sldId id="507" r:id="rId4"/>
    <p:sldId id="279" r:id="rId5"/>
    <p:sldId id="486" r:id="rId6"/>
    <p:sldId id="483" r:id="rId7"/>
    <p:sldId id="485" r:id="rId8"/>
    <p:sldId id="487" r:id="rId9"/>
    <p:sldId id="488" r:id="rId10"/>
    <p:sldId id="490" r:id="rId11"/>
    <p:sldId id="491" r:id="rId12"/>
    <p:sldId id="492" r:id="rId13"/>
    <p:sldId id="270" r:id="rId14"/>
    <p:sldId id="278" r:id="rId15"/>
    <p:sldId id="497" r:id="rId16"/>
    <p:sldId id="498" r:id="rId17"/>
    <p:sldId id="277" r:id="rId18"/>
    <p:sldId id="499" r:id="rId19"/>
    <p:sldId id="500" r:id="rId20"/>
    <p:sldId id="501" r:id="rId21"/>
    <p:sldId id="502" r:id="rId22"/>
    <p:sldId id="503" r:id="rId23"/>
    <p:sldId id="504" r:id="rId24"/>
    <p:sldId id="505" r:id="rId25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47" autoAdjust="0"/>
    <p:restoredTop sz="92441" autoAdjust="0"/>
  </p:normalViewPr>
  <p:slideViewPr>
    <p:cSldViewPr>
      <p:cViewPr varScale="1">
        <p:scale>
          <a:sx n="101" d="100"/>
          <a:sy n="101" d="100"/>
        </p:scale>
        <p:origin x="1568" y="184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https://g2reports.weebly.com/</a:t>
            </a:r>
            <a:r>
              <a:rPr lang="en-US" dirty="0" err="1"/>
              <a:t>reports.html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706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Walker, Nigel, ”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Brexit timeline: events leading to the UK’s exit from the European Union,” House of Commons Library, June 10, 2020.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https://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commonslibrary.parliament.uk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/research-briefings/cbp-7960/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9008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Walker, Nigel, ”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Brexit timeline: events leading to the UK’s exit from the European Union,” House of Commons Library, June 10, 2020.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https://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commonslibrary.parliament.uk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/research-briefings/cbp-7960/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534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Walker, Nigel, ”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Brexit timeline: events leading to the UK’s exit from the European Union,” House of Commons Library, June 10, 2020.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https://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commonslibrary.parliament.uk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/research-briefings/cbp-7960/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134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Walker, Nigel, ”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Brexit timeline: events leading to the UK’s exit from the European Union,” House of Commons Library, June 10, 2020.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https://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commonslibrary.parliament.uk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/research-briefings/cbp-7960/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4377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5910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Walker, Nigel, ”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Brexit timeline: events leading to the UK’s exit from the European Union,” House of Commons Library, June 10, 2020.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https://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commonslibrary.parliament.uk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/research-briefings/cbp-7960/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5080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Baldwin, Richard and Simon J.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Evenett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“Introduction,” in Richard E. Baldwin and Simon J.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Evenett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eds.,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COVID-19 and Trade Policy:  Why Turning Inward Won’t Work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CEPR Press, 2020.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5491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Hannon, </a:t>
            </a:r>
            <a:r>
              <a:rPr lang="en-US" b="0" dirty="0"/>
              <a:t>Paul, “</a:t>
            </a:r>
            <a:r>
              <a:rPr lang="en-US" b="0" dirty="0" err="1"/>
              <a:t>Covid</a:t>
            </a:r>
            <a:r>
              <a:rPr lang="en-US" b="0" dirty="0"/>
              <a:t> Crisis Drives Historic Drop in Global Trade,” Wall Street Journal, August 26, 2020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https://</a:t>
            </a:r>
            <a:r>
              <a:rPr lang="en-US" b="0" dirty="0" err="1"/>
              <a:t>www.wsj.com</a:t>
            </a:r>
            <a:r>
              <a:rPr lang="en-US" b="0" dirty="0"/>
              <a:t>/articles/covid-crisis-drives-historic-drop-in-global-trade-11598368752?mod=</a:t>
            </a:r>
            <a:r>
              <a:rPr lang="en-US" b="0" dirty="0" err="1"/>
              <a:t>itp_wsj&amp;ru</a:t>
            </a:r>
            <a:r>
              <a:rPr lang="en-US" b="0" dirty="0"/>
              <a:t>=yahoo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382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Walker, Nigel, ”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Brexit timeline: events leading to the UK’s exit from the European Union,” House of Commons Library, June 10, 2020.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https://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commonslibrary.parliament.uk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/research-briefings/cbp-7960/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7583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Walker, Nigel, ”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Brexit timeline: events leading to the UK’s exit from the European Union,” House of Commons Library, June 10, 2020.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https://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commonslibrary.parliament.uk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/research-briefings/cbp-7960/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4317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Baldwin, Richard and Simon J.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Evenett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“Introduction,” in Richard E. Baldwin and Simon J.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Evenett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eds.,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COVID-19 and Trade Policy:  Why Turning Inward Won’t Work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CEPR Press, 2020.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451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2:  State of Play II:  Other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2:  State of Play II:  Other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2:  State of Play II:  Other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2:  State of Play II:  Other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2:  State of Play II:  Other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2:  State of Play II:  Other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2:  State of Play II:  Other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2:  State of Play II:  Other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2:  State of Play II:  Other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2:  State of Play II:  Other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2:  State of Play II:  Other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2:  State of Play II:  Other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2:  State of Play II:  Other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2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3600" b="1" dirty="0"/>
              <a:t>The State of Play in International Trade and Trade Policy II:  </a:t>
            </a:r>
            <a:br>
              <a:rPr lang="en-US" sz="3600" b="1" dirty="0"/>
            </a:br>
            <a:r>
              <a:rPr lang="en-US" sz="3600" b="1" dirty="0"/>
              <a:t>Other</a:t>
            </a:r>
            <a:br>
              <a:rPr lang="en-US" sz="3600" b="1" dirty="0"/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2020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Class 0:  Introduction &amp; Overview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10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16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Brexit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the policies involved in the issue of the “level playing field”?</a:t>
            </a:r>
          </a:p>
          <a:p>
            <a:r>
              <a:rPr lang="en-US" dirty="0"/>
              <a:t>What do UK and EU want regarding fisheries?</a:t>
            </a:r>
          </a:p>
          <a:p>
            <a:r>
              <a:rPr lang="en-US" dirty="0"/>
              <a:t>What other issues is the EU concerned about?</a:t>
            </a:r>
          </a:p>
          <a:p>
            <a:r>
              <a:rPr lang="en-US" dirty="0"/>
              <a:t>Why will Dover need a new truck plaza?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79D3E-9789-D048-B847-C3656DC43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Claas 1:  State of Play I: Trade Wars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29F17F-23BB-344A-90D9-E6F2A2D91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9011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3F954-7B53-1141-8301-BEA4F925F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Pandemic and Trade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C8B56-DCE4-4846-909C-ADE6BC479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Drop in trade, due to</a:t>
            </a:r>
          </a:p>
          <a:p>
            <a:pPr lvl="1"/>
            <a:r>
              <a:rPr lang="en-US" dirty="0"/>
              <a:t>Factory shutdowns, first in China, then elsewhere, cutting supply</a:t>
            </a:r>
          </a:p>
          <a:p>
            <a:pPr lvl="1"/>
            <a:r>
              <a:rPr lang="en-US" dirty="0"/>
              <a:t>Supply chains interrupted, cutting supply even from factories not shut down</a:t>
            </a:r>
          </a:p>
          <a:p>
            <a:pPr lvl="1"/>
            <a:r>
              <a:rPr lang="en-US" dirty="0"/>
              <a:t>Incomes fell as jobs were lost, cutting demand</a:t>
            </a:r>
          </a:p>
          <a:p>
            <a:pPr lvl="1"/>
            <a:r>
              <a:rPr lang="en-US" dirty="0"/>
              <a:t>Some shipping, and most air transport, stopped due to virus (much normally rides with passengers)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AAE3D9-930E-8E41-A07A-4C424A881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2:  State of Play II:  Other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BCE128-8B29-0D42-BAAE-4F67F2D11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049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2:  State of Play II:  Other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72B6FA4-8CF2-8246-B73E-95750A06B1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28" y="0"/>
            <a:ext cx="897754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9338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2:  State of Play II:  Other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F87CEB1-EB79-BE4E-8A9D-CBAF135900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0"/>
            <a:ext cx="469114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3386836-816F-174F-BA08-0A19E606662C}"/>
              </a:ext>
            </a:extLst>
          </p:cNvPr>
          <p:cNvSpPr txBox="1"/>
          <p:nvPr/>
        </p:nvSpPr>
        <p:spPr>
          <a:xfrm>
            <a:off x="9040" y="6488668"/>
            <a:ext cx="4223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WSJ 8/26/20</a:t>
            </a:r>
          </a:p>
        </p:txBody>
      </p:sp>
    </p:spTree>
    <p:extLst>
      <p:ext uri="{BB962C8B-B14F-4D97-AF65-F5344CB8AC3E}">
        <p14:creationId xmlns:p14="http://schemas.microsoft.com/office/powerpoint/2010/main" val="4937575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3F954-7B53-1141-8301-BEA4F925F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Pandemic and Trade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C8B56-DCE4-4846-909C-ADE6BC479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Effects on policies</a:t>
            </a:r>
          </a:p>
          <a:p>
            <a:pPr lvl="1"/>
            <a:r>
              <a:rPr lang="en-US" dirty="0"/>
              <a:t>Export bans to keep in tools to fight virus</a:t>
            </a:r>
          </a:p>
          <a:p>
            <a:pPr lvl="1"/>
            <a:r>
              <a:rPr lang="en-US" dirty="0"/>
              <a:t>Import bans to keep out virus</a:t>
            </a:r>
          </a:p>
          <a:p>
            <a:pPr lvl="1"/>
            <a:r>
              <a:rPr lang="en-US" dirty="0"/>
              <a:t>Tariff reductions (just a few, to help needed access, mostly on medical supplies)</a:t>
            </a:r>
          </a:p>
          <a:p>
            <a:pPr lvl="1"/>
            <a:r>
              <a:rPr lang="en-US" dirty="0"/>
              <a:t>A group of countries committed to “keeping supply and trade links open” for “essential goods, especially medical supplies”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AAE3D9-930E-8E41-A07A-4C424A881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2:  State of Play II:  Other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BCE128-8B29-0D42-BAAE-4F67F2D11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8310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3F954-7B53-1141-8301-BEA4F925F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Pandemic and Trade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C8B56-DCE4-4846-909C-ADE6BC479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Other effects</a:t>
            </a:r>
          </a:p>
          <a:p>
            <a:pPr lvl="1"/>
            <a:r>
              <a:rPr lang="en-US" dirty="0"/>
              <a:t>Seamen stranded on board</a:t>
            </a:r>
          </a:p>
          <a:p>
            <a:pPr lvl="1"/>
            <a:r>
              <a:rPr lang="en-US" dirty="0"/>
              <a:t>Kenya bans imports of used clothing</a:t>
            </a:r>
          </a:p>
          <a:p>
            <a:pPr lvl="1"/>
            <a:r>
              <a:rPr lang="en-US" dirty="0"/>
              <a:t>Countries race to be first with vaccine</a:t>
            </a:r>
          </a:p>
          <a:p>
            <a:pPr lvl="1"/>
            <a:r>
              <a:rPr lang="en-US" dirty="0"/>
              <a:t>Increased desire for self-sufficiency</a:t>
            </a:r>
          </a:p>
          <a:p>
            <a:pPr lvl="1"/>
            <a:r>
              <a:rPr lang="en-US" dirty="0"/>
              <a:t>Concern about trade in wildlife</a:t>
            </a:r>
          </a:p>
          <a:p>
            <a:pPr lvl="1"/>
            <a:r>
              <a:rPr lang="en-US" dirty="0"/>
              <a:t>Trade in education suffers</a:t>
            </a:r>
          </a:p>
          <a:p>
            <a:pPr lvl="1"/>
            <a:r>
              <a:rPr lang="en-US" dirty="0"/>
              <a:t>Price of oil became negative</a:t>
            </a:r>
          </a:p>
          <a:p>
            <a:pPr lvl="1"/>
            <a:r>
              <a:rPr lang="en-US" dirty="0"/>
              <a:t>Concern about reliance on China for PPE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AAE3D9-930E-8E41-A07A-4C424A881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2:  State of Play II:  Other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BCE128-8B29-0D42-BAAE-4F67F2D11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8840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2:  State of Play II:  Other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A313918-22A4-7343-BDAD-6968928D7D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87586"/>
            <a:ext cx="9144000" cy="4882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0157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Class 0:  Introduction &amp; Overview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18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0527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Pandemic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trade being hurt more than the WTO expected?</a:t>
            </a:r>
          </a:p>
          <a:p>
            <a:r>
              <a:rPr lang="en-US" dirty="0"/>
              <a:t>Why is the current trade collapse bigger than that in 2008-9?</a:t>
            </a:r>
          </a:p>
          <a:p>
            <a:r>
              <a:rPr lang="en-US" dirty="0"/>
              <a:t>Why don’t export bans work to protect access to covered products?</a:t>
            </a:r>
          </a:p>
          <a:p>
            <a:r>
              <a:rPr lang="en-US" dirty="0"/>
              <a:t>Does the GATT/WTO have rules against export restrictions?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79D3E-9789-D048-B847-C3656DC43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Claas 1:  State of Play I: Trade Wars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29F17F-23BB-344A-90D9-E6F2A2D91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691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250A2-5698-D244-BFD8-D5C73F6A9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79897-028A-B34E-A86E-BD208ECE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Use Chat to say you want to ask or answer questions.  I’ll call on people in order.</a:t>
            </a:r>
          </a:p>
          <a:p>
            <a:r>
              <a:rPr lang="en-US" sz="2800" dirty="0"/>
              <a:t>Note that if I don’t get through all of my slides, you should view them later.  (But not the Sep 1 class.)</a:t>
            </a:r>
          </a:p>
          <a:p>
            <a:r>
              <a:rPr lang="en-US" sz="2800" dirty="0"/>
              <a:t>Office hours:</a:t>
            </a:r>
          </a:p>
          <a:p>
            <a:pPr lvl="1"/>
            <a:r>
              <a:rPr lang="en-US" sz="2400" dirty="0"/>
              <a:t>Feel free to enter even if others are there</a:t>
            </a:r>
          </a:p>
          <a:p>
            <a:pPr lvl="1"/>
            <a:r>
              <a:rPr lang="en-US" sz="2400" dirty="0"/>
              <a:t>If you want a private meeting, email me to schedule</a:t>
            </a:r>
          </a:p>
          <a:p>
            <a:r>
              <a:rPr lang="en-US" sz="2800" dirty="0"/>
              <a:t>Give me feedback on the quiz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B90D0B-178E-8F44-9ED3-68FAE42FF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2:  State of Play II:  Other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2C655C-3907-1F43-8989-5A8797858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8420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3F954-7B53-1141-8301-BEA4F925F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Disputes and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C8B56-DCE4-4846-909C-ADE6BC479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Disputes</a:t>
            </a:r>
          </a:p>
          <a:p>
            <a:pPr lvl="1"/>
            <a:r>
              <a:rPr lang="en-US" dirty="0"/>
              <a:t>Boeing-Airbus</a:t>
            </a:r>
          </a:p>
          <a:p>
            <a:pPr lvl="2"/>
            <a:r>
              <a:rPr lang="en-US" dirty="0"/>
              <a:t>Whiskey tariffs</a:t>
            </a:r>
          </a:p>
          <a:p>
            <a:pPr lvl="1"/>
            <a:r>
              <a:rPr lang="en-US" dirty="0"/>
              <a:t>US requirement of Hong Kong “made in China” label</a:t>
            </a:r>
          </a:p>
          <a:p>
            <a:pPr lvl="2"/>
            <a:r>
              <a:rPr lang="en-US" dirty="0"/>
              <a:t>Hong Kong says contrary to WTO</a:t>
            </a:r>
          </a:p>
          <a:p>
            <a:pPr lvl="1"/>
            <a:r>
              <a:rPr lang="en-US" dirty="0"/>
              <a:t>Counterfeit goods from China</a:t>
            </a:r>
          </a:p>
          <a:p>
            <a:pPr lvl="2"/>
            <a:r>
              <a:rPr lang="en-US" dirty="0"/>
              <a:t>US cracks down</a:t>
            </a:r>
          </a:p>
          <a:p>
            <a:pPr lvl="1"/>
            <a:r>
              <a:rPr lang="en-US" dirty="0"/>
              <a:t>Forced labor in supply chains</a:t>
            </a:r>
          </a:p>
          <a:p>
            <a:pPr lvl="2"/>
            <a:r>
              <a:rPr lang="en-US" dirty="0"/>
              <a:t>Australia reports forced labor in Xinjiang</a:t>
            </a:r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AAE3D9-930E-8E41-A07A-4C424A881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2:  State of Play II:  Other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BCE128-8B29-0D42-BAAE-4F67F2D11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5999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3F954-7B53-1141-8301-BEA4F925F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Disputes and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C8B56-DCE4-4846-909C-ADE6BC479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Actions</a:t>
            </a:r>
          </a:p>
          <a:p>
            <a:pPr lvl="1"/>
            <a:r>
              <a:rPr lang="en-US" dirty="0"/>
              <a:t>Stopping foreign investments </a:t>
            </a:r>
          </a:p>
          <a:p>
            <a:pPr lvl="2"/>
            <a:r>
              <a:rPr lang="en-US" dirty="0"/>
              <a:t>By CFIUS </a:t>
            </a:r>
          </a:p>
          <a:p>
            <a:pPr lvl="2"/>
            <a:r>
              <a:rPr lang="en-US" dirty="0"/>
              <a:t>By Australia of China dairy takeover</a:t>
            </a:r>
          </a:p>
          <a:p>
            <a:pPr lvl="1"/>
            <a:r>
              <a:rPr lang="en-US" dirty="0"/>
              <a:t>Honoring geographical indicators (EU, China)</a:t>
            </a:r>
          </a:p>
          <a:p>
            <a:pPr lvl="1"/>
            <a:r>
              <a:rPr lang="en-US" dirty="0"/>
              <a:t>Ban of frozen meat (by region of China)</a:t>
            </a:r>
          </a:p>
          <a:p>
            <a:pPr lvl="1"/>
            <a:r>
              <a:rPr lang="en-US" dirty="0"/>
              <a:t>Tax breaks for reshoring (Trump?)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AAE3D9-930E-8E41-A07A-4C424A881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2:  State of Play II:  Other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BCE128-8B29-0D42-BAAE-4F67F2D11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3093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3F954-7B53-1141-8301-BEA4F925F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Disputes and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C8B56-DCE4-4846-909C-ADE6BC479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Actions</a:t>
            </a:r>
          </a:p>
          <a:p>
            <a:pPr lvl="1"/>
            <a:r>
              <a:rPr lang="en-US" dirty="0"/>
              <a:t>EU eliminates tariff on US lobster</a:t>
            </a:r>
          </a:p>
          <a:p>
            <a:pPr lvl="2"/>
            <a:r>
              <a:rPr lang="en-US" dirty="0"/>
              <a:t>First negotiated tariff reduction in 20 years</a:t>
            </a:r>
          </a:p>
          <a:p>
            <a:pPr lvl="2"/>
            <a:r>
              <a:rPr lang="en-US" dirty="0"/>
              <a:t>Pushed by US due to Canada-EU FTA</a:t>
            </a:r>
          </a:p>
          <a:p>
            <a:pPr lvl="1"/>
            <a:r>
              <a:rPr lang="en-US" dirty="0"/>
              <a:t>Increased checking of containers for smuggling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AAE3D9-930E-8E41-A07A-4C424A881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2:  State of Play II:  Other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BCE128-8B29-0D42-BAAE-4F67F2D11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5344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Class 0:  Introduction &amp; Overview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23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766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Disputes &amp;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Boeing-Airbus Dispute:</a:t>
            </a:r>
          </a:p>
          <a:p>
            <a:pPr lvl="1"/>
            <a:r>
              <a:rPr lang="en-US" dirty="0"/>
              <a:t>Why are US tariffs on the EU permitted?</a:t>
            </a:r>
          </a:p>
          <a:p>
            <a:pPr lvl="1"/>
            <a:r>
              <a:rPr lang="en-US" dirty="0"/>
              <a:t>Why can’t the EU retaliate?</a:t>
            </a:r>
          </a:p>
          <a:p>
            <a:r>
              <a:rPr lang="en-US" dirty="0"/>
              <a:t>What will Airbus do to end the dispute?</a:t>
            </a:r>
          </a:p>
          <a:p>
            <a:r>
              <a:rPr lang="en-US" dirty="0"/>
              <a:t>What is CFIUS, and is it new?</a:t>
            </a:r>
          </a:p>
          <a:p>
            <a:r>
              <a:rPr lang="en-US" dirty="0"/>
              <a:t>On what basis may investments be blocked?</a:t>
            </a:r>
          </a:p>
          <a:p>
            <a:r>
              <a:rPr lang="en-US" dirty="0"/>
              <a:t>What are “geographical indicators”?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79D3E-9789-D048-B847-C3656DC43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Claas 1:  State of Play I: Trade Wars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29F17F-23BB-344A-90D9-E6F2A2D91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039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Class 0:  Introduction &amp; Overview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3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News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035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AF684-C7CA-954F-ACEE-3FE04C18E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of Play:  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4986B-0C7D-394B-A91A-5968148CA2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  <a:p>
            <a:pPr lvl="1"/>
            <a:r>
              <a:rPr lang="en-US" dirty="0"/>
              <a:t>Background from KOM</a:t>
            </a:r>
          </a:p>
          <a:p>
            <a:pPr lvl="1"/>
            <a:r>
              <a:rPr lang="en-US" dirty="0"/>
              <a:t>Brexit</a:t>
            </a:r>
          </a:p>
          <a:p>
            <a:pPr lvl="1"/>
            <a:r>
              <a:rPr lang="en-US" dirty="0"/>
              <a:t>Pandemic and Trade</a:t>
            </a:r>
          </a:p>
          <a:p>
            <a:pPr lvl="1"/>
            <a:r>
              <a:rPr lang="en-US" dirty="0"/>
              <a:t>Other Disputes and Actions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A3D169-78A8-9046-8AA2-550977DB3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2:  State of Play II:  Other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231959-F9FB-3647-BC62-6289D8486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796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2D564-F52F-8B49-9EE0-D70087C5E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World Trade Growth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46E0AB-9A72-C84E-9B72-06E314D47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2:  State of Play II:  Other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A8FA77-01AD-6D45-A9EA-2878D77FF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1B64A0-38F1-764B-A948-2C71665462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143000"/>
            <a:ext cx="7935687" cy="4965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036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Class 0:  Introduction &amp; Overview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6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498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from KOM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much has trade grown? why? </a:t>
            </a:r>
          </a:p>
          <a:p>
            <a:r>
              <a:rPr lang="en-US" dirty="0"/>
              <a:t>Who gains from trade?  </a:t>
            </a:r>
          </a:p>
          <a:p>
            <a:r>
              <a:rPr lang="en-US" dirty="0"/>
              <a:t>What trade between two countries depends on?  </a:t>
            </a:r>
          </a:p>
          <a:p>
            <a:r>
              <a:rPr lang="en-US" dirty="0"/>
              <a:t>Why is the gravity model useful? </a:t>
            </a:r>
          </a:p>
          <a:p>
            <a:r>
              <a:rPr lang="en-US" dirty="0"/>
              <a:t>Do national borders interfere with trade? </a:t>
            </a:r>
          </a:p>
          <a:p>
            <a:r>
              <a:rPr lang="en-US" dirty="0"/>
              <a:t>Why is trade in services growing?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79D3E-9789-D048-B847-C3656DC43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Claas 1:  State of Play I: Trade Wars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29F17F-23BB-344A-90D9-E6F2A2D91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634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3F954-7B53-1141-8301-BEA4F925F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Brexit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C8B56-DCE4-4846-909C-ADE6BC479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Brexit Timeline</a:t>
            </a:r>
          </a:p>
          <a:p>
            <a:pPr lvl="1"/>
            <a:r>
              <a:rPr lang="en-US" dirty="0"/>
              <a:t>Jun 23, 2016:  Referendum</a:t>
            </a:r>
          </a:p>
          <a:p>
            <a:pPr lvl="2"/>
            <a:r>
              <a:rPr lang="en-US" dirty="0"/>
              <a:t>UK votes to leave EU</a:t>
            </a:r>
          </a:p>
          <a:p>
            <a:pPr lvl="1"/>
            <a:r>
              <a:rPr lang="en-US" dirty="0"/>
              <a:t>Mar 29, 2017:  EU exit provision triggered</a:t>
            </a:r>
          </a:p>
          <a:p>
            <a:pPr lvl="2"/>
            <a:r>
              <a:rPr lang="en-US" dirty="0"/>
              <a:t>UK PM initiates 2-year exit process</a:t>
            </a:r>
          </a:p>
          <a:p>
            <a:pPr lvl="1"/>
            <a:r>
              <a:rPr lang="en-US" dirty="0"/>
              <a:t>2019: Several extensions asked and given</a:t>
            </a:r>
          </a:p>
          <a:p>
            <a:pPr lvl="1"/>
            <a:r>
              <a:rPr lang="en-US" dirty="0"/>
              <a:t>Jan 31, 2020:  UK leaves EU</a:t>
            </a:r>
          </a:p>
          <a:p>
            <a:pPr lvl="2"/>
            <a:r>
              <a:rPr lang="en-US" dirty="0"/>
              <a:t>Transition period (policies unchanged) thru 2020</a:t>
            </a:r>
          </a:p>
          <a:p>
            <a:pPr lvl="1"/>
            <a:r>
              <a:rPr lang="en-US" dirty="0"/>
              <a:t>Dec 31, 2020:  Transition period ends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AAE3D9-930E-8E41-A07A-4C424A881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2:  State of Play II:  Other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BCE128-8B29-0D42-BAAE-4F67F2D11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966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3F954-7B53-1141-8301-BEA4F925F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Brexit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C8B56-DCE4-4846-909C-ADE6BC479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Brexit policy implications if no “deal”</a:t>
            </a:r>
          </a:p>
          <a:p>
            <a:pPr lvl="1"/>
            <a:r>
              <a:rPr lang="en-US" dirty="0"/>
              <a:t>UK-EU tariffs revert to “WTO levels”</a:t>
            </a:r>
          </a:p>
          <a:p>
            <a:pPr lvl="1"/>
            <a:r>
              <a:rPr lang="en-US" dirty="0"/>
              <a:t>All other policies revert to those on outside countries</a:t>
            </a:r>
          </a:p>
          <a:p>
            <a:pPr lvl="2"/>
            <a:r>
              <a:rPr lang="en-US" dirty="0"/>
              <a:t>Regulations on products and services</a:t>
            </a:r>
          </a:p>
          <a:p>
            <a:pPr lvl="2"/>
            <a:r>
              <a:rPr lang="en-US" dirty="0"/>
              <a:t>Rights of foreign residents</a:t>
            </a:r>
          </a:p>
          <a:p>
            <a:pPr lvl="2"/>
            <a:r>
              <a:rPr lang="en-US" dirty="0"/>
              <a:t>Rights of foreign companies</a:t>
            </a:r>
          </a:p>
          <a:p>
            <a:pPr lvl="1"/>
            <a:r>
              <a:rPr lang="en-US" dirty="0"/>
              <a:t>UK-EU borders become international borders</a:t>
            </a:r>
          </a:p>
          <a:p>
            <a:pPr lvl="2"/>
            <a:r>
              <a:rPr lang="en-US" dirty="0"/>
              <a:t>Including between Ireland and Northern Ireland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AAE3D9-930E-8E41-A07A-4C424A881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2:  State of Play II:  Other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BCE128-8B29-0D42-BAAE-4F67F2D11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86260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80946</TotalTime>
  <Words>1391</Words>
  <Application>Microsoft Macintosh PowerPoint</Application>
  <PresentationFormat>On-screen Show (4:3)</PresentationFormat>
  <Paragraphs>196</Paragraphs>
  <Slides>24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ＭＳ Ｐゴシック</vt:lpstr>
      <vt:lpstr>Arial</vt:lpstr>
      <vt:lpstr>Default Design</vt:lpstr>
      <vt:lpstr>Class 2  The State of Play in International Trade and Trade Policy II:   Other  by Alan V. Deardorff University of Michigan 2020</vt:lpstr>
      <vt:lpstr>Announcements</vt:lpstr>
      <vt:lpstr>Pause for News</vt:lpstr>
      <vt:lpstr>State of Play:  Other</vt:lpstr>
      <vt:lpstr>World Trade Growth</vt:lpstr>
      <vt:lpstr>Pause for Discussion</vt:lpstr>
      <vt:lpstr>Questions from KOM</vt:lpstr>
      <vt:lpstr>Brexit</vt:lpstr>
      <vt:lpstr>Brexit</vt:lpstr>
      <vt:lpstr>Pause for Discussion</vt:lpstr>
      <vt:lpstr>Questions on Brexit</vt:lpstr>
      <vt:lpstr>Pandemic and Trade</vt:lpstr>
      <vt:lpstr>PowerPoint Presentation</vt:lpstr>
      <vt:lpstr>PowerPoint Presentation</vt:lpstr>
      <vt:lpstr>Pandemic and Trade</vt:lpstr>
      <vt:lpstr>Pandemic and Trade</vt:lpstr>
      <vt:lpstr>PowerPoint Presentation</vt:lpstr>
      <vt:lpstr>Pause for Discussion</vt:lpstr>
      <vt:lpstr>Questions on Pandemic</vt:lpstr>
      <vt:lpstr>Other Disputes and Actions</vt:lpstr>
      <vt:lpstr>Other Disputes and Actions</vt:lpstr>
      <vt:lpstr>Other Disputes and Actions</vt:lpstr>
      <vt:lpstr>Pause for Discussion</vt:lpstr>
      <vt:lpstr>Questions on Disputes &amp; Actions</vt:lpstr>
    </vt:vector>
  </TitlesOfParts>
  <Company>University of Michigan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Microsoft Office User</cp:lastModifiedBy>
  <cp:revision>155</cp:revision>
  <cp:lastPrinted>2020-09-02T23:36:51Z</cp:lastPrinted>
  <dcterms:created xsi:type="dcterms:W3CDTF">2011-01-03T19:29:08Z</dcterms:created>
  <dcterms:modified xsi:type="dcterms:W3CDTF">2020-09-08T15:38:06Z</dcterms:modified>
</cp:coreProperties>
</file>